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0" autoAdjust="0"/>
    <p:restoredTop sz="96091" autoAdjust="0"/>
  </p:normalViewPr>
  <p:slideViewPr>
    <p:cSldViewPr snapToGrid="0">
      <p:cViewPr varScale="1">
        <p:scale>
          <a:sx n="96" d="100"/>
          <a:sy n="96" d="100"/>
        </p:scale>
        <p:origin x="2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DDF79-42E8-4A33-853E-A1ADB734B7B0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B1FA7E-E287-4643-B5CE-70864FC9D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741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B1FA7E-E287-4643-B5CE-70864FC9DF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24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32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382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507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76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01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1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54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0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3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79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7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6/5/2024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77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E1E01-DFED-F73B-6344-FDB5C1C3A8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596644"/>
            <a:ext cx="10746213" cy="2455239"/>
          </a:xfrm>
        </p:spPr>
        <p:txBody>
          <a:bodyPr anchor="b">
            <a:normAutofit/>
          </a:bodyPr>
          <a:lstStyle/>
          <a:p>
            <a:r>
              <a:rPr lang="en-US" dirty="0"/>
              <a:t>Optimal Control and Pesticides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86E41F-62A5-0CFE-3A5F-FF961AE9D8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2" y="3429000"/>
            <a:ext cx="3244566" cy="2790825"/>
          </a:xfrm>
        </p:spPr>
        <p:txBody>
          <a:bodyPr anchor="ctr">
            <a:normAutofit/>
          </a:bodyPr>
          <a:lstStyle/>
          <a:p>
            <a:r>
              <a:rPr lang="en-US"/>
              <a:t>Stuart Johnson</a:t>
            </a:r>
          </a:p>
          <a:p>
            <a:r>
              <a:rPr lang="en-US"/>
              <a:t>Stanford AA203</a:t>
            </a:r>
          </a:p>
          <a:p>
            <a:r>
              <a:rPr lang="en-US"/>
              <a:t>Optimal and Learning-based Control</a:t>
            </a:r>
            <a:endParaRPr lang="en-US" dirty="0"/>
          </a:p>
        </p:txBody>
      </p:sp>
      <p:pic>
        <p:nvPicPr>
          <p:cNvPr id="4" name="Picture 3" descr="A pattern of blue and black wavy lines&#10;&#10;Description automatically generated">
            <a:extLst>
              <a:ext uri="{FF2B5EF4-FFF2-40B4-BE49-F238E27FC236}">
                <a16:creationId xmlns:a16="http://schemas.microsoft.com/office/drawing/2014/main" id="{09383EF8-DA02-4956-640B-BAFCB4C03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6412" y="3357317"/>
            <a:ext cx="2862508" cy="2862508"/>
          </a:xfrm>
          <a:prstGeom prst="rect">
            <a:avLst/>
          </a:prstGeom>
        </p:spPr>
      </p:pic>
      <p:pic>
        <p:nvPicPr>
          <p:cNvPr id="5" name="Picture 4" descr="A seamless pattern of wavy lines&#10;&#10;Description automatically generated">
            <a:extLst>
              <a:ext uri="{FF2B5EF4-FFF2-40B4-BE49-F238E27FC236}">
                <a16:creationId xmlns:a16="http://schemas.microsoft.com/office/drawing/2014/main" id="{6D99FD21-E6EC-86ED-F392-E72A8CD8D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1906" y="3357317"/>
            <a:ext cx="2862508" cy="2862508"/>
          </a:xfrm>
          <a:prstGeom prst="rect">
            <a:avLst/>
          </a:prstGeom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4A5CC7E5-68A9-CA65-4591-5A23F9C064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11892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35"/>
    </mc:Choice>
    <mc:Fallback>
      <p:transition spd="slow" advTm="8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20147B0B-44F5-53A4-40F8-1DC34B0B2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40271"/>
            <a:ext cx="10515600" cy="898694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No control. Pests. From the SE.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254BDB4-7F1E-DFA0-7127-D8FCF617AC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80"/>
          <a:stretch/>
        </p:blipFill>
        <p:spPr>
          <a:xfrm>
            <a:off x="2517266" y="1500876"/>
            <a:ext cx="7157467" cy="51168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FFB119-9412-4474-CD32-8DDBF7EB7693}"/>
              </a:ext>
            </a:extLst>
          </p:cNvPr>
          <p:cNvSpPr txBox="1"/>
          <p:nvPr/>
        </p:nvSpPr>
        <p:spPr>
          <a:xfrm flipH="1">
            <a:off x="3655039" y="1169637"/>
            <a:ext cx="1056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Crop</a:t>
            </a:r>
            <a:b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density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27C36E-54CC-9D14-2443-9F268A3974EE}"/>
              </a:ext>
            </a:extLst>
          </p:cNvPr>
          <p:cNvSpPr txBox="1"/>
          <p:nvPr/>
        </p:nvSpPr>
        <p:spPr>
          <a:xfrm flipH="1">
            <a:off x="4936446" y="1177710"/>
            <a:ext cx="1056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Pest</a:t>
            </a:r>
            <a:b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density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56A95B-9FFA-5C30-9D89-B4ADB8AA8EBE}"/>
              </a:ext>
            </a:extLst>
          </p:cNvPr>
          <p:cNvSpPr txBox="1"/>
          <p:nvPr/>
        </p:nvSpPr>
        <p:spPr>
          <a:xfrm flipH="1">
            <a:off x="6032538" y="1216455"/>
            <a:ext cx="1754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Pesticide</a:t>
            </a:r>
            <a:b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density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C02469F-2436-BD9F-13AD-0389E1668975}"/>
              </a:ext>
            </a:extLst>
          </p:cNvPr>
          <p:cNvSpPr txBox="1"/>
          <p:nvPr/>
        </p:nvSpPr>
        <p:spPr>
          <a:xfrm flipH="1">
            <a:off x="7480524" y="1177710"/>
            <a:ext cx="1754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Pesticide</a:t>
            </a: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spray rate</a:t>
            </a: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3B8B5C21-C799-A66B-62C4-7B7B5874B256}"/>
              </a:ext>
            </a:extLst>
          </p:cNvPr>
          <p:cNvSpPr/>
          <p:nvPr/>
        </p:nvSpPr>
        <p:spPr>
          <a:xfrm>
            <a:off x="2517266" y="3168610"/>
            <a:ext cx="319809" cy="162877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53AE57-2BD1-514A-A7A6-BF4A5E2AEF9B}"/>
              </a:ext>
            </a:extLst>
          </p:cNvPr>
          <p:cNvSpPr txBox="1"/>
          <p:nvPr/>
        </p:nvSpPr>
        <p:spPr>
          <a:xfrm flipH="1">
            <a:off x="1845066" y="3798331"/>
            <a:ext cx="832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time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3491DB9-3181-3A8D-D9E3-9D07318B531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56807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7"/>
    </mc:Choice>
    <mc:Fallback>
      <p:transition spd="slow" advTm="60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7">
            <a:extLst>
              <a:ext uri="{FF2B5EF4-FFF2-40B4-BE49-F238E27FC236}">
                <a16:creationId xmlns:a16="http://schemas.microsoft.com/office/drawing/2014/main" id="{2BC61D5F-5D68-7A7A-7B79-1C253E8AB715}"/>
              </a:ext>
            </a:extLst>
          </p:cNvPr>
          <p:cNvSpPr txBox="1">
            <a:spLocks/>
          </p:cNvSpPr>
          <p:nvPr/>
        </p:nvSpPr>
        <p:spPr>
          <a:xfrm>
            <a:off x="838200" y="62230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pPr algn="ctr"/>
            <a:r>
              <a:rPr lang="en-US" sz="4800" dirty="0"/>
              <a:t>No control. Pests. From the SE.</a:t>
            </a:r>
          </a:p>
        </p:txBody>
      </p:sp>
      <p:pic>
        <p:nvPicPr>
          <p:cNvPr id="6" name="Picture 5" descr="A group of graphs with numbers&#10;&#10;Description automatically generated">
            <a:extLst>
              <a:ext uri="{FF2B5EF4-FFF2-40B4-BE49-F238E27FC236}">
                <a16:creationId xmlns:a16="http://schemas.microsoft.com/office/drawing/2014/main" id="{AD491F28-372D-64DA-3AE6-C69ED8476B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792" y="1571620"/>
            <a:ext cx="7772415" cy="4572009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371D856-814A-8083-3CA6-9B88AB44F1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78291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2"/>
    </mc:Choice>
    <mc:Fallback>
      <p:transition spd="slow" advTm="4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>
            <a:extLst>
              <a:ext uri="{FF2B5EF4-FFF2-40B4-BE49-F238E27FC236}">
                <a16:creationId xmlns:a16="http://schemas.microsoft.com/office/drawing/2014/main" id="{A04CAE94-896A-5191-E32A-DEBF026F6FB8}"/>
              </a:ext>
            </a:extLst>
          </p:cNvPr>
          <p:cNvSpPr txBox="1">
            <a:spLocks/>
          </p:cNvSpPr>
          <p:nvPr/>
        </p:nvSpPr>
        <p:spPr>
          <a:xfrm>
            <a:off x="838200" y="62230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pPr algn="ctr"/>
            <a:r>
              <a:rPr lang="en-US" sz="4800" dirty="0"/>
              <a:t>Optimal Control: time and space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CA44B-2869-5C58-B285-3D4E82D3BB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867" t="47639" r="15035" b="30694"/>
          <a:stretch/>
        </p:blipFill>
        <p:spPr>
          <a:xfrm>
            <a:off x="2524125" y="2813422"/>
            <a:ext cx="3808130" cy="17421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2058AE-6CCF-58F8-13DE-22FCAD1890B9}"/>
              </a:ext>
            </a:extLst>
          </p:cNvPr>
          <p:cNvSpPr txBox="1"/>
          <p:nvPr/>
        </p:nvSpPr>
        <p:spPr>
          <a:xfrm>
            <a:off x="6992898" y="3336586"/>
            <a:ext cx="1421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SCP</a:t>
            </a:r>
            <a:br>
              <a:rPr lang="en-US" dirty="0"/>
            </a:br>
            <a:r>
              <a:rPr lang="en-US" dirty="0"/>
              <a:t>JAX/CVXPY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D4DE79-3907-7F69-751D-22466DF36467}"/>
              </a:ext>
            </a:extLst>
          </p:cNvPr>
          <p:cNvSpPr txBox="1"/>
          <p:nvPr/>
        </p:nvSpPr>
        <p:spPr>
          <a:xfrm>
            <a:off x="416085" y="3361324"/>
            <a:ext cx="1204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Control</a:t>
            </a:r>
            <a:br>
              <a:rPr lang="en-US" dirty="0"/>
            </a:br>
            <a:r>
              <a:rPr lang="en-US" dirty="0"/>
              <a:t>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D1A135-8764-3303-A171-E58AF75325D1}"/>
              </a:ext>
            </a:extLst>
          </p:cNvPr>
          <p:cNvSpPr txBox="1"/>
          <p:nvPr/>
        </p:nvSpPr>
        <p:spPr>
          <a:xfrm>
            <a:off x="581702" y="4910138"/>
            <a:ext cx="21031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Reaction-Diffusion</a:t>
            </a:r>
            <a:br>
              <a:rPr lang="en-US" dirty="0"/>
            </a:br>
            <a:r>
              <a:rPr lang="en-US" dirty="0"/>
              <a:t>Crop/Pest</a:t>
            </a:r>
          </a:p>
          <a:p>
            <a:pPr algn="ctr"/>
            <a:r>
              <a:rPr lang="en-US" dirty="0"/>
              <a:t>Dynamics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FA88E3-EDC9-293D-21D3-DFBB01BBD341}"/>
              </a:ext>
            </a:extLst>
          </p:cNvPr>
          <p:cNvSpPr txBox="1"/>
          <p:nvPr/>
        </p:nvSpPr>
        <p:spPr>
          <a:xfrm>
            <a:off x="9365223" y="3336586"/>
            <a:ext cx="17883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2D x Time</a:t>
            </a:r>
            <a:br>
              <a:rPr lang="en-US" dirty="0"/>
            </a:br>
            <a:r>
              <a:rPr lang="en-US" dirty="0"/>
              <a:t>optimal control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CE63F98-B31D-FB86-1D3C-32AA12AFB772}"/>
              </a:ext>
            </a:extLst>
          </p:cNvPr>
          <p:cNvCxnSpPr>
            <a:cxnSpLocks/>
          </p:cNvCxnSpPr>
          <p:nvPr/>
        </p:nvCxnSpPr>
        <p:spPr>
          <a:xfrm>
            <a:off x="6332255" y="3657383"/>
            <a:ext cx="60458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431CEC9-F9DA-44DF-ED52-F57747F8A31D}"/>
              </a:ext>
            </a:extLst>
          </p:cNvPr>
          <p:cNvSpPr txBox="1"/>
          <p:nvPr/>
        </p:nvSpPr>
        <p:spPr>
          <a:xfrm>
            <a:off x="481851" y="1775047"/>
            <a:ext cx="2042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Growing season /</a:t>
            </a:r>
            <a:br>
              <a:rPr lang="en-US" dirty="0"/>
            </a:br>
            <a:r>
              <a:rPr lang="en-US" dirty="0"/>
              <a:t>Harvest time</a:t>
            </a:r>
            <a:br>
              <a:rPr lang="en-US" dirty="0"/>
            </a:br>
            <a:r>
              <a:rPr lang="en-US" dirty="0"/>
              <a:t>goal state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0BA63B-3E6B-FD61-AA8C-D93EBD19EBEA}"/>
              </a:ext>
            </a:extLst>
          </p:cNvPr>
          <p:cNvSpPr txBox="1"/>
          <p:nvPr/>
        </p:nvSpPr>
        <p:spPr>
          <a:xfrm>
            <a:off x="3535983" y="2193001"/>
            <a:ext cx="1917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Optimal</a:t>
            </a:r>
          </a:p>
          <a:p>
            <a:pPr algn="ctr"/>
            <a:r>
              <a:rPr lang="en-US" dirty="0"/>
              <a:t>Control Problem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CC9E432-C52D-44D9-7A41-D1D3244C1FC5}"/>
              </a:ext>
            </a:extLst>
          </p:cNvPr>
          <p:cNvCxnSpPr>
            <a:cxnSpLocks/>
          </p:cNvCxnSpPr>
          <p:nvPr/>
        </p:nvCxnSpPr>
        <p:spPr>
          <a:xfrm>
            <a:off x="2382551" y="2361983"/>
            <a:ext cx="551149" cy="33639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2EB5FBE-B662-F6E2-9F22-D852F57BFCF7}"/>
              </a:ext>
            </a:extLst>
          </p:cNvPr>
          <p:cNvCxnSpPr>
            <a:cxnSpLocks/>
          </p:cNvCxnSpPr>
          <p:nvPr/>
        </p:nvCxnSpPr>
        <p:spPr>
          <a:xfrm>
            <a:off x="1777970" y="3684489"/>
            <a:ext cx="60458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1146F98-BE2B-2C61-9014-502249CF12EB}"/>
              </a:ext>
            </a:extLst>
          </p:cNvPr>
          <p:cNvCxnSpPr>
            <a:cxnSpLocks/>
          </p:cNvCxnSpPr>
          <p:nvPr/>
        </p:nvCxnSpPr>
        <p:spPr>
          <a:xfrm flipV="1">
            <a:off x="2080260" y="4429125"/>
            <a:ext cx="443865" cy="28917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59BE927-006A-79F9-8BA7-512BA9A949A4}"/>
              </a:ext>
            </a:extLst>
          </p:cNvPr>
          <p:cNvCxnSpPr>
            <a:cxnSpLocks/>
          </p:cNvCxnSpPr>
          <p:nvPr/>
        </p:nvCxnSpPr>
        <p:spPr>
          <a:xfrm>
            <a:off x="8503955" y="3628591"/>
            <a:ext cx="60458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3859355F-3F3A-2F8A-D835-ECFCC4EBF0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8209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04"/>
    </mc:Choice>
    <mc:Fallback>
      <p:transition spd="slow" advTm="397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group of squares with different colors&#10;&#10;Description automatically generated">
            <a:extLst>
              <a:ext uri="{FF2B5EF4-FFF2-40B4-BE49-F238E27FC236}">
                <a16:creationId xmlns:a16="http://schemas.microsoft.com/office/drawing/2014/main" id="{5BC1824B-77AA-4CB4-E1E1-F71A462AA4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47"/>
          <a:stretch/>
        </p:blipFill>
        <p:spPr>
          <a:xfrm>
            <a:off x="2569838" y="1438531"/>
            <a:ext cx="7556159" cy="5143080"/>
          </a:xfrm>
          <a:prstGeom prst="rect">
            <a:avLst/>
          </a:prstGeom>
        </p:spPr>
      </p:pic>
      <p:sp>
        <p:nvSpPr>
          <p:cNvPr id="2" name="Title 17">
            <a:extLst>
              <a:ext uri="{FF2B5EF4-FFF2-40B4-BE49-F238E27FC236}">
                <a16:creationId xmlns:a16="http://schemas.microsoft.com/office/drawing/2014/main" id="{80B7DDCF-95A0-CBFE-61A2-E9A34ED85D1A}"/>
              </a:ext>
            </a:extLst>
          </p:cNvPr>
          <p:cNvSpPr txBox="1">
            <a:spLocks/>
          </p:cNvSpPr>
          <p:nvPr/>
        </p:nvSpPr>
        <p:spPr>
          <a:xfrm>
            <a:off x="838200" y="276390"/>
            <a:ext cx="10515600" cy="920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sz="4800" dirty="0"/>
              <a:t>Control scenario: Aerial spraying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36D929-282E-B5BE-1303-9CF2C128146E}"/>
              </a:ext>
            </a:extLst>
          </p:cNvPr>
          <p:cNvSpPr txBox="1"/>
          <p:nvPr/>
        </p:nvSpPr>
        <p:spPr>
          <a:xfrm flipH="1">
            <a:off x="3655039" y="1222102"/>
            <a:ext cx="1056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Crop</a:t>
            </a:r>
            <a:b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density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4FA6B2-965F-84B4-13EF-B8FFAA65AA20}"/>
              </a:ext>
            </a:extLst>
          </p:cNvPr>
          <p:cNvSpPr txBox="1"/>
          <p:nvPr/>
        </p:nvSpPr>
        <p:spPr>
          <a:xfrm flipH="1">
            <a:off x="5100993" y="1234529"/>
            <a:ext cx="1056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Pest</a:t>
            </a:r>
            <a:b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density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440819-5447-030E-9BE3-FFB8BD803781}"/>
              </a:ext>
            </a:extLst>
          </p:cNvPr>
          <p:cNvSpPr txBox="1"/>
          <p:nvPr/>
        </p:nvSpPr>
        <p:spPr>
          <a:xfrm flipH="1">
            <a:off x="6387208" y="1237431"/>
            <a:ext cx="1754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Pesticide</a:t>
            </a:r>
            <a:b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density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63D1B7-C314-BE23-8E0F-8B343889CF27}"/>
              </a:ext>
            </a:extLst>
          </p:cNvPr>
          <p:cNvSpPr txBox="1"/>
          <p:nvPr/>
        </p:nvSpPr>
        <p:spPr>
          <a:xfrm flipH="1">
            <a:off x="7867656" y="1197139"/>
            <a:ext cx="1754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Pesticide</a:t>
            </a: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spray rate</a:t>
            </a: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0A55F87F-8120-26C4-DB6E-26D55F4E7DFF}"/>
              </a:ext>
            </a:extLst>
          </p:cNvPr>
          <p:cNvSpPr/>
          <p:nvPr/>
        </p:nvSpPr>
        <p:spPr>
          <a:xfrm>
            <a:off x="2962275" y="3258940"/>
            <a:ext cx="319809" cy="162877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F0A5E9-C61B-E4CC-3779-3DF77B529AB3}"/>
              </a:ext>
            </a:extLst>
          </p:cNvPr>
          <p:cNvSpPr txBox="1"/>
          <p:nvPr/>
        </p:nvSpPr>
        <p:spPr>
          <a:xfrm flipH="1">
            <a:off x="2193200" y="3613666"/>
            <a:ext cx="832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time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5701137-E7A5-CEA9-D4CA-09FC95612AA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39439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49"/>
    </mc:Choice>
    <mc:Fallback>
      <p:transition spd="slow" advTm="16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>
            <a:extLst>
              <a:ext uri="{FF2B5EF4-FFF2-40B4-BE49-F238E27FC236}">
                <a16:creationId xmlns:a16="http://schemas.microsoft.com/office/drawing/2014/main" id="{0DE90AC2-50F9-37A1-5556-02FB250E6F8B}"/>
              </a:ext>
            </a:extLst>
          </p:cNvPr>
          <p:cNvSpPr txBox="1">
            <a:spLocks/>
          </p:cNvSpPr>
          <p:nvPr/>
        </p:nvSpPr>
        <p:spPr>
          <a:xfrm>
            <a:off x="1019175" y="52705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pPr algn="ctr"/>
            <a:r>
              <a:rPr lang="en-US" sz="4800" dirty="0"/>
              <a:t>Control scenario: Aerial spraying</a:t>
            </a:r>
          </a:p>
        </p:txBody>
      </p:sp>
      <p:pic>
        <p:nvPicPr>
          <p:cNvPr id="4" name="Picture 3" descr="A group of graphs with red and blue lines&#10;&#10;Description automatically generated">
            <a:extLst>
              <a:ext uri="{FF2B5EF4-FFF2-40B4-BE49-F238E27FC236}">
                <a16:creationId xmlns:a16="http://schemas.microsoft.com/office/drawing/2014/main" id="{3E8FEB6C-FD8F-B285-1F5E-F79412181C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792" y="1543045"/>
            <a:ext cx="7772415" cy="4572009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0DA86CF-5C79-952F-407A-0D1DCCF2CC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39676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23"/>
    </mc:Choice>
    <mc:Fallback>
      <p:transition spd="slow" advTm="11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761EB98-E0C4-4B95-984A-E7D9DFAD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7">
            <a:extLst>
              <a:ext uri="{FF2B5EF4-FFF2-40B4-BE49-F238E27FC236}">
                <a16:creationId xmlns:a16="http://schemas.microsoft.com/office/drawing/2014/main" id="{80B7DDCF-95A0-CBFE-61A2-E9A34ED85D1A}"/>
              </a:ext>
            </a:extLst>
          </p:cNvPr>
          <p:cNvSpPr txBox="1">
            <a:spLocks/>
          </p:cNvSpPr>
          <p:nvPr/>
        </p:nvSpPr>
        <p:spPr>
          <a:xfrm>
            <a:off x="838199" y="244904"/>
            <a:ext cx="10515601" cy="863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rPr>
              <a:t>Control scenario: Spot spraying</a:t>
            </a:r>
          </a:p>
        </p:txBody>
      </p:sp>
      <p:pic>
        <p:nvPicPr>
          <p:cNvPr id="24" name="Picture 23" descr="A group of squares with different colors&#10;&#10;Description automatically generated">
            <a:extLst>
              <a:ext uri="{FF2B5EF4-FFF2-40B4-BE49-F238E27FC236}">
                <a16:creationId xmlns:a16="http://schemas.microsoft.com/office/drawing/2014/main" id="{9CFF6E37-7BCA-3BEA-1103-D26E860236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8"/>
          <a:stretch/>
        </p:blipFill>
        <p:spPr>
          <a:xfrm>
            <a:off x="2434871" y="1218471"/>
            <a:ext cx="7925481" cy="54776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94F7914-1214-3758-3220-9F0311E06274}"/>
              </a:ext>
            </a:extLst>
          </p:cNvPr>
          <p:cNvSpPr txBox="1"/>
          <p:nvPr/>
        </p:nvSpPr>
        <p:spPr>
          <a:xfrm flipH="1">
            <a:off x="3635704" y="1030242"/>
            <a:ext cx="962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30936"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Crop</a:t>
            </a:r>
            <a:b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density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39BFE1-DBE3-E6BE-14D4-EB163C6F7DF9}"/>
              </a:ext>
            </a:extLst>
          </p:cNvPr>
          <p:cNvSpPr txBox="1"/>
          <p:nvPr/>
        </p:nvSpPr>
        <p:spPr>
          <a:xfrm flipH="1">
            <a:off x="5233525" y="983686"/>
            <a:ext cx="962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30936"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Pest</a:t>
            </a:r>
            <a:b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density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962D92-0342-BD9A-BCF1-09E4D86A59E5}"/>
              </a:ext>
            </a:extLst>
          </p:cNvPr>
          <p:cNvSpPr txBox="1"/>
          <p:nvPr/>
        </p:nvSpPr>
        <p:spPr>
          <a:xfrm flipH="1">
            <a:off x="6529432" y="982856"/>
            <a:ext cx="1597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30936"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Pesticide</a:t>
            </a:r>
            <a:b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density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886AF0-C372-84B2-49A6-CC3719444327}"/>
              </a:ext>
            </a:extLst>
          </p:cNvPr>
          <p:cNvSpPr txBox="1"/>
          <p:nvPr/>
        </p:nvSpPr>
        <p:spPr>
          <a:xfrm flipH="1">
            <a:off x="8127253" y="966427"/>
            <a:ext cx="1597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30936"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Pesticide spray rate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75942808-FB75-DD1B-5669-0A8A26924561}"/>
              </a:ext>
            </a:extLst>
          </p:cNvPr>
          <p:cNvSpPr/>
          <p:nvPr/>
        </p:nvSpPr>
        <p:spPr>
          <a:xfrm>
            <a:off x="2388758" y="3429000"/>
            <a:ext cx="291249" cy="146223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3F08D3-8BAC-6861-CB61-9A6F3B284DB8}"/>
              </a:ext>
            </a:extLst>
          </p:cNvPr>
          <p:cNvSpPr txBox="1"/>
          <p:nvPr/>
        </p:nvSpPr>
        <p:spPr>
          <a:xfrm flipH="1">
            <a:off x="1677077" y="3696837"/>
            <a:ext cx="757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30936"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time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898C2A9-6AF0-78B4-95D1-FFACBE67342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8408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67"/>
    </mc:Choice>
    <mc:Fallback>
      <p:transition spd="slow" advTm="22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>
            <a:extLst>
              <a:ext uri="{FF2B5EF4-FFF2-40B4-BE49-F238E27FC236}">
                <a16:creationId xmlns:a16="http://schemas.microsoft.com/office/drawing/2014/main" id="{0DE90AC2-50F9-37A1-5556-02FB250E6F8B}"/>
              </a:ext>
            </a:extLst>
          </p:cNvPr>
          <p:cNvSpPr txBox="1">
            <a:spLocks/>
          </p:cNvSpPr>
          <p:nvPr/>
        </p:nvSpPr>
        <p:spPr>
          <a:xfrm>
            <a:off x="1019175" y="52705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pPr algn="ctr"/>
            <a:r>
              <a:rPr lang="en-US" sz="4800" dirty="0"/>
              <a:t>Control scenario: Aerial spraying</a:t>
            </a:r>
          </a:p>
        </p:txBody>
      </p:sp>
      <p:pic>
        <p:nvPicPr>
          <p:cNvPr id="5" name="Picture 4" descr="A group of graphs with numbers&#10;&#10;Description automatically generated">
            <a:extLst>
              <a:ext uri="{FF2B5EF4-FFF2-40B4-BE49-F238E27FC236}">
                <a16:creationId xmlns:a16="http://schemas.microsoft.com/office/drawing/2014/main" id="{84B1F7FF-DEE6-7601-EC1F-101B48D470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792" y="1543045"/>
            <a:ext cx="7772415" cy="4572009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C039BCC-C36F-28FD-5C23-1775378508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80834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76"/>
    </mc:Choice>
    <mc:Fallback>
      <p:transition spd="slow" advTm="9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>
            <a:extLst>
              <a:ext uri="{FF2B5EF4-FFF2-40B4-BE49-F238E27FC236}">
                <a16:creationId xmlns:a16="http://schemas.microsoft.com/office/drawing/2014/main" id="{29E27C5B-A95A-47BB-7F95-C9DEFC70E5DA}"/>
              </a:ext>
            </a:extLst>
          </p:cNvPr>
          <p:cNvSpPr txBox="1">
            <a:spLocks/>
          </p:cNvSpPr>
          <p:nvPr/>
        </p:nvSpPr>
        <p:spPr>
          <a:xfrm>
            <a:off x="1019175" y="52705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pPr algn="ctr"/>
            <a:r>
              <a:rPr lang="en-US" sz="4800" dirty="0"/>
              <a:t>Aerial vs spot spraying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C3882B-C95D-CD69-CCD5-C42DEB59EA8A}"/>
              </a:ext>
            </a:extLst>
          </p:cNvPr>
          <p:cNvSpPr txBox="1"/>
          <p:nvPr/>
        </p:nvSpPr>
        <p:spPr>
          <a:xfrm>
            <a:off x="6861421" y="4245689"/>
            <a:ext cx="2907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25% reduction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4370F7-B54C-4B44-5DFC-2820FDDE8FD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908" t="39861" r="38975" b="50000"/>
          <a:stretch/>
        </p:blipFill>
        <p:spPr>
          <a:xfrm>
            <a:off x="1891501" y="1852613"/>
            <a:ext cx="8408997" cy="2124075"/>
          </a:xfrm>
          <a:prstGeom prst="rect">
            <a:avLst/>
          </a:prstGeom>
        </p:spPr>
      </p:pic>
      <p:sp>
        <p:nvSpPr>
          <p:cNvPr id="7" name="Circle: Hollow 6">
            <a:extLst>
              <a:ext uri="{FF2B5EF4-FFF2-40B4-BE49-F238E27FC236}">
                <a16:creationId xmlns:a16="http://schemas.microsoft.com/office/drawing/2014/main" id="{BC80D061-BB3D-7C21-56E1-F48950662105}"/>
              </a:ext>
            </a:extLst>
          </p:cNvPr>
          <p:cNvSpPr/>
          <p:nvPr/>
        </p:nvSpPr>
        <p:spPr>
          <a:xfrm rot="18483038">
            <a:off x="7470309" y="2569105"/>
            <a:ext cx="1834525" cy="1432706"/>
          </a:xfrm>
          <a:prstGeom prst="donut">
            <a:avLst>
              <a:gd name="adj" fmla="val 10296"/>
            </a:avLst>
          </a:prstGeom>
          <a:solidFill>
            <a:srgbClr val="FF0000">
              <a:alpha val="46000"/>
            </a:srgbClr>
          </a:solidFill>
          <a:ln>
            <a:solidFill>
              <a:schemeClr val="accent1">
                <a:shade val="15000"/>
                <a:alpha val="26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CCCF3-AD68-D75E-D919-D46D3B59528B}"/>
              </a:ext>
            </a:extLst>
          </p:cNvPr>
          <p:cNvSpPr txBox="1"/>
          <p:nvPr/>
        </p:nvSpPr>
        <p:spPr>
          <a:xfrm>
            <a:off x="2324099" y="5099465"/>
            <a:ext cx="75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Results are strongly dependent on many parameters of the problem</a:t>
            </a: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2D2177F6-2153-D56F-AAF8-813A32ED01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8145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03"/>
    </mc:Choice>
    <mc:Fallback>
      <p:transition spd="slow" advTm="10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heme/theme1.xml><?xml version="1.0" encoding="utf-8"?>
<a:theme xmlns:a="http://schemas.openxmlformats.org/drawingml/2006/main" name="FadeVTI">
  <a:themeElements>
    <a:clrScheme name="gradient">
      <a:dk1>
        <a:sysClr val="windowText" lastClr="000000"/>
      </a:dk1>
      <a:lt1>
        <a:sysClr val="window" lastClr="FFFFFF"/>
      </a:lt1>
      <a:dk2>
        <a:srgbClr val="203040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DA2A69"/>
      </a:accent6>
      <a:hlink>
        <a:srgbClr val="3E8FF1"/>
      </a:hlink>
      <a:folHlink>
        <a:srgbClr val="939393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1390</TotalTime>
  <Words>145</Words>
  <Application>Microsoft Office PowerPoint</Application>
  <PresentationFormat>Widescreen</PresentationFormat>
  <Paragraphs>40</Paragraphs>
  <Slides>9</Slides>
  <Notes>1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Aharoni</vt:lpstr>
      <vt:lpstr>Aptos</vt:lpstr>
      <vt:lpstr>Arial</vt:lpstr>
      <vt:lpstr>Avenir Next LT Pro</vt:lpstr>
      <vt:lpstr>FadeVTI</vt:lpstr>
      <vt:lpstr>Optimal Control and Pesticides</vt:lpstr>
      <vt:lpstr>No control. Pests. From the SE.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Stuart Johnson</dc:creator>
  <cp:lastModifiedBy>Stuart Johnson</cp:lastModifiedBy>
  <cp:revision>43</cp:revision>
  <dcterms:created xsi:type="dcterms:W3CDTF">2024-06-05T00:15:38Z</dcterms:created>
  <dcterms:modified xsi:type="dcterms:W3CDTF">2024-06-05T23:26:40Z</dcterms:modified>
</cp:coreProperties>
</file>

<file path=docProps/thumbnail.jpeg>
</file>